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16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9A"/>
    <a:srgbClr val="96C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77BD2-94D8-4E1D-8138-51010F77FEBC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7C761-2B7C-4648-8BAF-72E67FDC6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CA2F-E647-4B16-A5BB-7ADDADDBDF30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5F64-17AE-4B1E-A9F3-4E8FDCDC8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73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CA2F-E647-4B16-A5BB-7ADDADDBDF30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5F64-17AE-4B1E-A9F3-4E8FDCDC8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29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CA2F-E647-4B16-A5BB-7ADDADDBDF30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5F64-17AE-4B1E-A9F3-4E8FDCDC8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09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9ED619-9AA9-4119-9A3E-7DC0B86D8126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48692E-B759-471C-8805-FDDB9B149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2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9ED619-9AA9-4119-9A3E-7DC0B86D8126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48692E-B759-471C-8805-FDDB9B149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06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9ED619-9AA9-4119-9A3E-7DC0B86D8126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48692E-B759-471C-8805-FDDB9B149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51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9ED619-9AA9-4119-9A3E-7DC0B86D8126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48692E-B759-471C-8805-FDDB9B149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8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9ED619-9AA9-4119-9A3E-7DC0B86D8126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48692E-B759-471C-8805-FDDB9B149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71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9ED619-9AA9-4119-9A3E-7DC0B86D8126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48692E-B759-471C-8805-FDDB9B149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92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9ED619-9AA9-4119-9A3E-7DC0B86D8126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48692E-B759-471C-8805-FDDB9B149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03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9ED619-9AA9-4119-9A3E-7DC0B86D8126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48692E-B759-471C-8805-FDDB9B149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10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CA2F-E647-4B16-A5BB-7ADDADDBDF30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5F64-17AE-4B1E-A9F3-4E8FDCDC8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32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9ED619-9AA9-4119-9A3E-7DC0B86D8126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48692E-B759-471C-8805-FDDB9B149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40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9ED619-9AA9-4119-9A3E-7DC0B86D8126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48692E-B759-471C-8805-FDDB9B149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65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9ED619-9AA9-4119-9A3E-7DC0B86D8126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48692E-B759-471C-8805-FDDB9B149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26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15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CA2F-E647-4B16-A5BB-7ADDADDBDF30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5F64-17AE-4B1E-A9F3-4E8FDCDC8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33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CA2F-E647-4B16-A5BB-7ADDADDBDF30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5F64-17AE-4B1E-A9F3-4E8FDCDC8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87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CA2F-E647-4B16-A5BB-7ADDADDBDF30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5F64-17AE-4B1E-A9F3-4E8FDCDC8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2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CA2F-E647-4B16-A5BB-7ADDADDBDF30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5F64-17AE-4B1E-A9F3-4E8FDCDC8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CA2F-E647-4B16-A5BB-7ADDADDBDF30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5F64-17AE-4B1E-A9F3-4E8FDCDC8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4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CA2F-E647-4B16-A5BB-7ADDADDBDF30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5F64-17AE-4B1E-A9F3-4E8FDCDC8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3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334000"/>
            <a:ext cx="9144000" cy="1524000"/>
          </a:xfrm>
          <a:prstGeom prst="rect">
            <a:avLst/>
          </a:prstGeom>
          <a:solidFill>
            <a:srgbClr val="006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5486400"/>
            <a:ext cx="8839200" cy="838200"/>
          </a:xfrm>
          <a:noFill/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055F64-17AE-4B1E-A9F3-4E8FDCDC87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0" y="5334000"/>
            <a:ext cx="9144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422012"/>
            <a:ext cx="2341178" cy="466626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400800"/>
            <a:ext cx="9144000" cy="51742"/>
          </a:xfrm>
          <a:prstGeom prst="rect">
            <a:avLst/>
          </a:prstGeom>
          <a:solidFill>
            <a:srgbClr val="96C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41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ECA2F-E647-4B16-A5BB-7ADDADDBDF30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55F64-17AE-4B1E-A9F3-4E8FDCDC8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2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rgbClr val="006A9A"/>
            </a:gs>
            <a:gs pos="100000">
              <a:srgbClr val="006A9A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334000"/>
            <a:ext cx="9144000" cy="1524000"/>
          </a:xfrm>
          <a:prstGeom prst="rect">
            <a:avLst/>
          </a:prstGeom>
          <a:solidFill>
            <a:srgbClr val="006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400800"/>
            <a:ext cx="9144000" cy="51742"/>
          </a:xfrm>
          <a:prstGeom prst="rect">
            <a:avLst/>
          </a:prstGeom>
          <a:solidFill>
            <a:srgbClr val="96C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422012"/>
            <a:ext cx="2341178" cy="46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6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S:\CRM2\Stephanie\Wound Center\photos\Dh-7-24-14-1091-edit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85"/>
          <a:stretch/>
        </p:blipFill>
        <p:spPr bwMode="auto">
          <a:xfrm>
            <a:off x="0" y="0"/>
            <a:ext cx="9144000" cy="534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 Doylestown Hospital Center for Wound Healing and Hyperbaric Medicine provides specialized treatment for chronic or non-healing wounds.</a:t>
            </a:r>
            <a:endParaRPr lang="en-US" dirty="0" smtClean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00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9" b="6179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center has two hyperbaric chambers. Treatments include negative pressure wound therapy, bio-engineered tissues, biosynthetic dressings and hyperbaric oxygen therapy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93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9" b="6179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Hyperbaric oxygen therapy is a clinically-proven and effective non-invasive treatment that enhances the body’s natural ability to heal. </a:t>
            </a:r>
          </a:p>
        </p:txBody>
      </p:sp>
    </p:spTree>
    <p:extLst>
      <p:ext uri="{BB962C8B-B14F-4D97-AF65-F5344CB8AC3E}">
        <p14:creationId xmlns:p14="http://schemas.microsoft.com/office/powerpoint/2010/main" val="361898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8" r="18253" b="6179"/>
          <a:stretch/>
        </p:blipFill>
        <p:spPr>
          <a:xfrm>
            <a:off x="0" y="0"/>
            <a:ext cx="9144000" cy="5459644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Our award-winning services always focus on the comfort and care of our patients. We provide education to support healing at home and ongoing communication with your doctor about your progress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23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300"/>
            <a:ext cx="8229600" cy="4343400"/>
          </a:xfrm>
        </p:spPr>
        <p:txBody>
          <a:bodyPr anchor="ctr"/>
          <a:lstStyle/>
          <a:p>
            <a:pPr>
              <a:defRPr/>
            </a:pPr>
            <a:r>
              <a:rPr lang="en-US" altLang="en-US" sz="5000" dirty="0"/>
              <a:t>For more information about </a:t>
            </a:r>
            <a:br>
              <a:rPr lang="en-US" altLang="en-US" sz="5000" dirty="0"/>
            </a:br>
            <a:r>
              <a:rPr lang="en-US" altLang="en-US" sz="5000" b="1" dirty="0"/>
              <a:t>The Doylestown Hospital </a:t>
            </a:r>
            <a:br>
              <a:rPr lang="en-US" altLang="en-US" sz="5000" b="1" dirty="0"/>
            </a:br>
            <a:r>
              <a:rPr lang="en-US" altLang="en-US" sz="5000" b="1" dirty="0"/>
              <a:t>Center for Wound Healing &amp; Hyperbaric Medicine</a:t>
            </a:r>
            <a:r>
              <a:rPr lang="en-US" altLang="en-US" sz="5000" dirty="0"/>
              <a:t> </a:t>
            </a:r>
            <a:br>
              <a:rPr lang="en-US" altLang="en-US" sz="5000" dirty="0"/>
            </a:br>
            <a:r>
              <a:rPr lang="en-US" altLang="en-US" sz="5000" dirty="0"/>
              <a:t>please call </a:t>
            </a:r>
            <a:r>
              <a:rPr lang="en-US" altLang="en-US" sz="5000" dirty="0" smtClean="0"/>
              <a:t>267-885-1775.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12512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9" b="6179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Convenient parking is available in Lot C with handicapped parking available in Lot D. Patients benefit from easy curbside drop off at the dedicated Wound Center entrance. </a:t>
            </a:r>
          </a:p>
        </p:txBody>
      </p:sp>
    </p:spTree>
    <p:extLst>
      <p:ext uri="{BB962C8B-B14F-4D97-AF65-F5344CB8AC3E}">
        <p14:creationId xmlns:p14="http://schemas.microsoft.com/office/powerpoint/2010/main" val="262983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As you arrive, please </a:t>
            </a:r>
            <a:r>
              <a:rPr lang="en-US" dirty="0" smtClean="0"/>
              <a:t>check in </a:t>
            </a:r>
            <a:r>
              <a:rPr lang="en-US" dirty="0"/>
              <a:t>at our patient registration window. For more information or to schedule a consultation with our wound healing team, please call 267-885-1775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4" b="56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3216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4" b="6234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Our experts specialize in healing wounds that have not responded to standard medical care within 30 days. We offer advanced therapies to treat chronic wounds, diabetic wounds and optional post-operative treatments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2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9" b="6179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Enjoy a welcoming reception area as you wait. Please be sure to bring your medical records, insurance information and a list of current medications and allergies to your first appointment.</a:t>
            </a:r>
          </a:p>
        </p:txBody>
      </p:sp>
    </p:spTree>
    <p:extLst>
      <p:ext uri="{BB962C8B-B14F-4D97-AF65-F5344CB8AC3E}">
        <p14:creationId xmlns:p14="http://schemas.microsoft.com/office/powerpoint/2010/main" val="34295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" b="6181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Our bright, spacious treatment rooms enable us to accommodate all types of patients. Your first appointment consists of an assessment by our skilled wound care team, a review of your medical history, blood tests, and recommendations for your treatment. </a:t>
            </a:r>
          </a:p>
        </p:txBody>
      </p:sp>
    </p:spTree>
    <p:extLst>
      <p:ext uri="{BB962C8B-B14F-4D97-AF65-F5344CB8AC3E}">
        <p14:creationId xmlns:p14="http://schemas.microsoft.com/office/powerpoint/2010/main" val="392293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9" b="6179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Our friendly, knowledgeable staff considers patient care our number one priority. Each patient receives an individualized plan of care based on your specific healing </a:t>
            </a:r>
            <a:r>
              <a:rPr lang="en-US" dirty="0" smtClean="0"/>
              <a:t>goals, </a:t>
            </a:r>
            <a:r>
              <a:rPr lang="en-US" dirty="0"/>
              <a:t>and we are happy to answer any questions you may have about your care.</a:t>
            </a:r>
          </a:p>
        </p:txBody>
      </p:sp>
    </p:spTree>
    <p:extLst>
      <p:ext uri="{BB962C8B-B14F-4D97-AF65-F5344CB8AC3E}">
        <p14:creationId xmlns:p14="http://schemas.microsoft.com/office/powerpoint/2010/main" val="4269638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9" b="6179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In the Hyperbaric Room, we use state-of-the-art technology and evidence-based clinical protocols to promote healing in our patients. </a:t>
            </a:r>
          </a:p>
        </p:txBody>
      </p:sp>
    </p:spTree>
    <p:extLst>
      <p:ext uri="{BB962C8B-B14F-4D97-AF65-F5344CB8AC3E}">
        <p14:creationId xmlns:p14="http://schemas.microsoft.com/office/powerpoint/2010/main" val="2314505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9" b="5879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Our staff </a:t>
            </a:r>
            <a:r>
              <a:rPr lang="en-US" dirty="0" smtClean="0"/>
              <a:t>is specially-trained </a:t>
            </a:r>
            <a:r>
              <a:rPr lang="en-US" dirty="0"/>
              <a:t>with many years of experience helping patients with wound therapies. </a:t>
            </a:r>
          </a:p>
        </p:txBody>
      </p:sp>
    </p:spTree>
    <p:extLst>
      <p:ext uri="{BB962C8B-B14F-4D97-AF65-F5344CB8AC3E}">
        <p14:creationId xmlns:p14="http://schemas.microsoft.com/office/powerpoint/2010/main" val="3021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H Color Schem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008996"/>
      </a:accent1>
      <a:accent2>
        <a:srgbClr val="8E0B56"/>
      </a:accent2>
      <a:accent3>
        <a:srgbClr val="5B2B82"/>
      </a:accent3>
      <a:accent4>
        <a:srgbClr val="002E6D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xt Slide - Step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8805</TotalTime>
  <Words>330</Words>
  <Application>Microsoft Office PowerPoint</Application>
  <PresentationFormat>On-screen Show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Text Slide - Steph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more information about  The Doylestown Hospital  Center for Wound Healing &amp; Hyperbaric Medicine  please call 267-885-1775.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Zellman, Christina</dc:creator>
  <cp:lastModifiedBy>Zellman, Christina</cp:lastModifiedBy>
  <cp:revision>25</cp:revision>
  <dcterms:created xsi:type="dcterms:W3CDTF">2014-11-26T14:31:03Z</dcterms:created>
  <dcterms:modified xsi:type="dcterms:W3CDTF">2018-02-16T16:21:25Z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-1987207826</vt:i4>
  </property>
  <property fmtid="{D5CDD505-2E9C-101B-9397-08002B2CF9AE}" pid="3" name="_NewReviewCycle">
    <vt:lpwstr/>
  </property>
  <property fmtid="{D5CDD505-2E9C-101B-9397-08002B2CF9AE}" pid="4" name="_EmailSubject">
    <vt:lpwstr>Virtual Tours on Website</vt:lpwstr>
  </property>
  <property fmtid="{D5CDD505-2E9C-101B-9397-08002B2CF9AE}" pid="5" name="_AuthorEmail">
    <vt:lpwstr>MMcGovern@dh.org</vt:lpwstr>
  </property>
  <property fmtid="{D5CDD505-2E9C-101B-9397-08002B2CF9AE}" pid="6" name="_AuthorEmailDisplayName">
    <vt:lpwstr>McGovern, Megan</vt:lpwstr>
  </property>
</Properties>
</file>